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0" r:id="rId6"/>
    <p:sldId id="262" r:id="rId7"/>
    <p:sldId id="259"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19926B8B-545F-4BAE-A94B-0E04B3CEC3F6}"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19926B8B-545F-4BAE-A94B-0E04B3CEC3F6}"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19926B8B-545F-4BAE-A94B-0E04B3CEC3F6}"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19926B8B-545F-4BAE-A94B-0E04B3CEC3F6}"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19926B8B-545F-4BAE-A94B-0E04B3CEC3F6}"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19926B8B-545F-4BAE-A94B-0E04B3CEC3F6}"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19926B8B-545F-4BAE-A94B-0E04B3CEC3F6}"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19926B8B-545F-4BAE-A94B-0E04B3CEC3F6}"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19926B8B-545F-4BAE-A94B-0E04B3CEC3F6}"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19926B8B-545F-4BAE-A94B-0E04B3CEC3F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39BC0F9-F6B9-4CD7-AC6F-42B89C98D5EC}" type="datetimeFigureOut">
              <a:rPr lang="en-GB" smtClean="0"/>
              <a:t>09/11/2018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19926B8B-545F-4BAE-A94B-0E04B3CEC3F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39BC0F9-F6B9-4CD7-AC6F-42B89C98D5EC}" type="datetimeFigureOut">
              <a:rPr lang="en-GB" smtClean="0"/>
              <a:t>09/11/2018</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9926B8B-545F-4BAE-A94B-0E04B3CEC3F6}"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548680"/>
            <a:ext cx="7412360" cy="1470025"/>
          </a:xfrm>
        </p:spPr>
        <p:txBody>
          <a:bodyPr>
            <a:normAutofit/>
          </a:bodyPr>
          <a:lstStyle/>
          <a:p>
            <a:r>
              <a:rPr lang="en-GB" sz="4000" dirty="0" smtClean="0">
                <a:latin typeface="Times New Roman" pitchFamily="18" charset="0"/>
                <a:cs typeface="Times New Roman" pitchFamily="18" charset="0"/>
              </a:rPr>
              <a:t>Issues in Evidence Based Nursing</a:t>
            </a:r>
            <a:endParaRPr lang="en-GB"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331640" y="2348880"/>
            <a:ext cx="6400800" cy="3024336"/>
          </a:xfrm>
        </p:spPr>
        <p:txBody>
          <a:bodyPr>
            <a:noAutofit/>
          </a:bodyPr>
          <a:lstStyle/>
          <a:p>
            <a:pPr>
              <a:lnSpc>
                <a:spcPct val="200000"/>
              </a:lnSpc>
            </a:pPr>
            <a:r>
              <a:rPr lang="en-GB" sz="2400" dirty="0" smtClean="0">
                <a:solidFill>
                  <a:schemeClr val="tx1"/>
                </a:solidFill>
                <a:latin typeface="Times New Roman" pitchFamily="18" charset="0"/>
                <a:cs typeface="Times New Roman" pitchFamily="18" charset="0"/>
              </a:rPr>
              <a:t>Name</a:t>
            </a:r>
          </a:p>
          <a:p>
            <a:pPr>
              <a:lnSpc>
                <a:spcPct val="200000"/>
              </a:lnSpc>
            </a:pPr>
            <a:r>
              <a:rPr lang="en-GB" sz="2400" dirty="0" smtClean="0">
                <a:solidFill>
                  <a:schemeClr val="tx1"/>
                </a:solidFill>
                <a:latin typeface="Times New Roman" pitchFamily="18" charset="0"/>
                <a:cs typeface="Times New Roman" pitchFamily="18" charset="0"/>
              </a:rPr>
              <a:t>Professor</a:t>
            </a:r>
          </a:p>
          <a:p>
            <a:pPr>
              <a:lnSpc>
                <a:spcPct val="200000"/>
              </a:lnSpc>
            </a:pPr>
            <a:r>
              <a:rPr lang="en-GB" sz="2400" dirty="0" smtClean="0">
                <a:solidFill>
                  <a:schemeClr val="tx1"/>
                </a:solidFill>
                <a:latin typeface="Times New Roman" pitchFamily="18" charset="0"/>
                <a:cs typeface="Times New Roman" pitchFamily="18" charset="0"/>
              </a:rPr>
              <a:t>Course</a:t>
            </a:r>
          </a:p>
          <a:p>
            <a:pPr>
              <a:lnSpc>
                <a:spcPct val="200000"/>
              </a:lnSpc>
            </a:pPr>
            <a:r>
              <a:rPr lang="en-GB" sz="2400" dirty="0" smtClean="0">
                <a:solidFill>
                  <a:schemeClr val="tx1"/>
                </a:solidFill>
                <a:latin typeface="Times New Roman" pitchFamily="18" charset="0"/>
                <a:cs typeface="Times New Roman" pitchFamily="18" charset="0"/>
              </a:rPr>
              <a:t>Date</a:t>
            </a:r>
            <a:endParaRPr lang="en-GB"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657382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latin typeface="Times New Roman" pitchFamily="18" charset="0"/>
                <a:cs typeface="Times New Roman" pitchFamily="18" charset="0"/>
              </a:rPr>
              <a:t>Introduction</a:t>
            </a:r>
            <a:endParaRPr lang="en-GB"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pPr>
            <a:r>
              <a:rPr lang="en-GB" sz="1800" dirty="0">
                <a:latin typeface="Times New Roman" pitchFamily="18" charset="0"/>
                <a:cs typeface="Times New Roman" pitchFamily="18" charset="0"/>
              </a:rPr>
              <a:t>A primary goal of home health care is to discharge the patient to self or family care and avoid subsequent hospitalizations.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Unplanned </a:t>
            </a:r>
            <a:r>
              <a:rPr lang="en-GB" sz="1800" dirty="0">
                <a:latin typeface="Times New Roman" pitchFamily="18" charset="0"/>
                <a:cs typeface="Times New Roman" pitchFamily="18" charset="0"/>
              </a:rPr>
              <a:t>admission to the hospital is an undesirable outcome of home health care that causes problems for patients, caregivers, providers, and payers.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Unplanned </a:t>
            </a:r>
            <a:r>
              <a:rPr lang="en-GB" sz="1800" dirty="0">
                <a:latin typeface="Times New Roman" pitchFamily="18" charset="0"/>
                <a:cs typeface="Times New Roman" pitchFamily="18" charset="0"/>
              </a:rPr>
              <a:t>hospital admissions are associated with complications, morbidity, patient and family stress, and increased costs (Taft et al, 2005).</a:t>
            </a:r>
          </a:p>
          <a:p>
            <a:pPr>
              <a:lnSpc>
                <a:spcPct val="200000"/>
              </a:lnSpc>
            </a:pPr>
            <a:r>
              <a:rPr lang="en-GB" sz="1800" dirty="0">
                <a:latin typeface="Times New Roman" pitchFamily="18" charset="0"/>
                <a:cs typeface="Times New Roman" pitchFamily="18" charset="0"/>
              </a:rPr>
              <a:t>In addition to self-care, some home-bound patients receive assistance from family members or other informal caregivers.</a:t>
            </a:r>
          </a:p>
          <a:p>
            <a:endParaRPr lang="en-GB" sz="1800" dirty="0"/>
          </a:p>
        </p:txBody>
      </p:sp>
    </p:spTree>
    <p:extLst>
      <p:ext uri="{BB962C8B-B14F-4D97-AF65-F5344CB8AC3E}">
        <p14:creationId xmlns:p14="http://schemas.microsoft.com/office/powerpoint/2010/main" val="2334528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Times New Roman" pitchFamily="18" charset="0"/>
                <a:cs typeface="Times New Roman" pitchFamily="18" charset="0"/>
              </a:rPr>
              <a:t>Issue: Patient’s Access to Quality Care</a:t>
            </a:r>
            <a:endParaRPr lang="en-GB"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20000"/>
              </a:lnSpc>
            </a:pPr>
            <a:r>
              <a:rPr lang="en-GB" sz="1800" dirty="0">
                <a:latin typeface="Times New Roman" pitchFamily="18" charset="0"/>
                <a:cs typeface="Times New Roman" pitchFamily="18" charset="0"/>
              </a:rPr>
              <a:t>Evidence-based interventions are predicated on careful assessment. However, limited opportunity to directly observe the patient and informal caregivers may hinder efforts to quickly determine the </a:t>
            </a:r>
            <a:r>
              <a:rPr lang="en-GB" sz="1800" dirty="0" err="1">
                <a:latin typeface="Times New Roman" pitchFamily="18" charset="0"/>
                <a:cs typeface="Times New Roman" pitchFamily="18" charset="0"/>
              </a:rPr>
              <a:t>etiology</a:t>
            </a:r>
            <a:r>
              <a:rPr lang="en-GB" sz="1800" dirty="0">
                <a:latin typeface="Times New Roman" pitchFamily="18" charset="0"/>
                <a:cs typeface="Times New Roman" pitchFamily="18" charset="0"/>
              </a:rPr>
              <a:t> of an adverse event.</a:t>
            </a:r>
          </a:p>
          <a:p>
            <a:pPr>
              <a:lnSpc>
                <a:spcPct val="220000"/>
              </a:lnSpc>
            </a:pPr>
            <a:r>
              <a:rPr lang="en-GB" sz="1800" dirty="0">
                <a:latin typeface="Times New Roman" pitchFamily="18" charset="0"/>
                <a:cs typeface="Times New Roman" pitchFamily="18" charset="0"/>
              </a:rPr>
              <a:t>In addition to deliberate choices made by informed and capable patients regarding their care, individual patient variables may also influence home-based outcomes in ways that are different from those patients who are hospitalized (</a:t>
            </a:r>
            <a:r>
              <a:rPr lang="en-GB" sz="1800" dirty="0" err="1">
                <a:latin typeface="Times New Roman" pitchFamily="18" charset="0"/>
                <a:cs typeface="Times New Roman" pitchFamily="18" charset="0"/>
              </a:rPr>
              <a:t>Ellenbecker</a:t>
            </a:r>
            <a:r>
              <a:rPr lang="en-GB" sz="1800" dirty="0">
                <a:latin typeface="Times New Roman" pitchFamily="18" charset="0"/>
                <a:cs typeface="Times New Roman" pitchFamily="18" charset="0"/>
              </a:rPr>
              <a:t> et al, 2004</a:t>
            </a:r>
            <a:r>
              <a:rPr lang="en-GB" sz="1800" dirty="0" smtClean="0">
                <a:latin typeface="Times New Roman" pitchFamily="18" charset="0"/>
                <a:cs typeface="Times New Roman" pitchFamily="18" charset="0"/>
              </a:rPr>
              <a:t>).</a:t>
            </a:r>
            <a:endParaRPr lang="en-GB" sz="1800" dirty="0">
              <a:latin typeface="Times New Roman" pitchFamily="18" charset="0"/>
              <a:cs typeface="Times New Roman" pitchFamily="18" charset="0"/>
            </a:endParaRPr>
          </a:p>
        </p:txBody>
      </p:sp>
    </p:spTree>
    <p:extLst>
      <p:ext uri="{BB962C8B-B14F-4D97-AF65-F5344CB8AC3E}">
        <p14:creationId xmlns:p14="http://schemas.microsoft.com/office/powerpoint/2010/main" val="2623863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latin typeface="Times New Roman" pitchFamily="18" charset="0"/>
                <a:cs typeface="Times New Roman" pitchFamily="18" charset="0"/>
              </a:rPr>
              <a:t>Issue: Patient’s Access to Quality Care</a:t>
            </a:r>
            <a:endParaRPr lang="en-GB" sz="3600" dirty="0">
              <a:latin typeface="Times New Roman" pitchFamily="18" charset="0"/>
              <a:cs typeface="Times New Roman" pitchFamily="18" charset="0"/>
            </a:endParaRPr>
          </a:p>
        </p:txBody>
      </p:sp>
      <p:sp>
        <p:nvSpPr>
          <p:cNvPr id="3" name="Content Placeholder 2"/>
          <p:cNvSpPr>
            <a:spLocks noGrp="1"/>
          </p:cNvSpPr>
          <p:nvPr>
            <p:ph idx="1"/>
          </p:nvPr>
        </p:nvSpPr>
        <p:spPr>
          <a:xfrm>
            <a:off x="1403648" y="1196752"/>
            <a:ext cx="7498080" cy="5472608"/>
          </a:xfrm>
        </p:spPr>
        <p:txBody>
          <a:bodyPr>
            <a:noAutofit/>
          </a:bodyPr>
          <a:lstStyle/>
          <a:p>
            <a:pPr>
              <a:lnSpc>
                <a:spcPct val="220000"/>
              </a:lnSpc>
            </a:pPr>
            <a:r>
              <a:rPr lang="en-GB" sz="1800" dirty="0" smtClean="0">
                <a:latin typeface="Times New Roman" pitchFamily="18" charset="0"/>
                <a:cs typeface="Times New Roman" pitchFamily="18" charset="0"/>
              </a:rPr>
              <a:t>At home, however, the patient may choose to take the medication at irregular times, despite advice about the importance of a regular medication schedule. </a:t>
            </a:r>
          </a:p>
          <a:p>
            <a:pPr>
              <a:lnSpc>
                <a:spcPct val="220000"/>
              </a:lnSpc>
            </a:pPr>
            <a:r>
              <a:rPr lang="en-GB" sz="1800" dirty="0" smtClean="0">
                <a:latin typeface="Times New Roman" pitchFamily="18" charset="0"/>
                <a:cs typeface="Times New Roman" pitchFamily="18" charset="0"/>
              </a:rPr>
              <a:t>Interventions </a:t>
            </a:r>
            <a:r>
              <a:rPr lang="en-GB" sz="1800" dirty="0">
                <a:latin typeface="Times New Roman" pitchFamily="18" charset="0"/>
                <a:cs typeface="Times New Roman" pitchFamily="18" charset="0"/>
              </a:rPr>
              <a:t>to promote patient safety and quality care must account for the fact that patients will sometimes choose to act in ways that are inconsistent with the relevant evidence, and the clinician’s best efforts may not result in desired outcomes (</a:t>
            </a:r>
            <a:r>
              <a:rPr lang="en-GB" sz="1800" dirty="0" err="1">
                <a:latin typeface="Times New Roman" pitchFamily="18" charset="0"/>
                <a:cs typeface="Times New Roman" pitchFamily="18" charset="0"/>
              </a:rPr>
              <a:t>Alexy</a:t>
            </a:r>
            <a:r>
              <a:rPr lang="en-GB" sz="1800" dirty="0">
                <a:latin typeface="Times New Roman" pitchFamily="18" charset="0"/>
                <a:cs typeface="Times New Roman" pitchFamily="18" charset="0"/>
              </a:rPr>
              <a:t> et al, 2001).</a:t>
            </a:r>
          </a:p>
          <a:p>
            <a:pPr>
              <a:lnSpc>
                <a:spcPct val="220000"/>
              </a:lnSpc>
            </a:pPr>
            <a:r>
              <a:rPr lang="en-GB" sz="1800" dirty="0">
                <a:latin typeface="Times New Roman" pitchFamily="18" charset="0"/>
                <a:cs typeface="Times New Roman" pitchFamily="18" charset="0"/>
              </a:rPr>
              <a:t>Some caregivers because of their work and daily errands are likely to neglect or fail to care well for their </a:t>
            </a:r>
            <a:r>
              <a:rPr lang="en-GB" sz="1800" dirty="0" smtClean="0">
                <a:latin typeface="Times New Roman" pitchFamily="18" charset="0"/>
                <a:cs typeface="Times New Roman" pitchFamily="18" charset="0"/>
              </a:rPr>
              <a:t>patients. </a:t>
            </a:r>
            <a:endParaRPr lang="en-GB" sz="1800" dirty="0">
              <a:latin typeface="Times New Roman" pitchFamily="18" charset="0"/>
              <a:cs typeface="Times New Roman" pitchFamily="18" charset="0"/>
            </a:endParaRPr>
          </a:p>
          <a:p>
            <a:pPr>
              <a:lnSpc>
                <a:spcPct val="220000"/>
              </a:lnSpc>
            </a:pPr>
            <a:endParaRPr lang="en-GB" sz="1800" dirty="0">
              <a:latin typeface="Times New Roman" pitchFamily="18" charset="0"/>
              <a:cs typeface="Times New Roman" pitchFamily="18" charset="0"/>
            </a:endParaRPr>
          </a:p>
        </p:txBody>
      </p:sp>
    </p:spTree>
    <p:extLst>
      <p:ext uri="{BB962C8B-B14F-4D97-AF65-F5344CB8AC3E}">
        <p14:creationId xmlns:p14="http://schemas.microsoft.com/office/powerpoint/2010/main" val="262386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a:t>
            </a:r>
            <a:endParaRPr lang="en-GB" dirty="0"/>
          </a:p>
        </p:txBody>
      </p:sp>
      <p:sp>
        <p:nvSpPr>
          <p:cNvPr id="3" name="Content Placeholder 2"/>
          <p:cNvSpPr>
            <a:spLocks noGrp="1"/>
          </p:cNvSpPr>
          <p:nvPr>
            <p:ph idx="1"/>
          </p:nvPr>
        </p:nvSpPr>
        <p:spPr/>
        <p:txBody>
          <a:bodyPr>
            <a:normAutofit fontScale="62500" lnSpcReduction="20000"/>
          </a:bodyPr>
          <a:lstStyle/>
          <a:p>
            <a:pPr>
              <a:lnSpc>
                <a:spcPct val="220000"/>
              </a:lnSpc>
            </a:pPr>
            <a:r>
              <a:rPr lang="en-GB" dirty="0">
                <a:latin typeface="Times New Roman" pitchFamily="18" charset="0"/>
                <a:cs typeface="Times New Roman" pitchFamily="18" charset="0"/>
              </a:rPr>
              <a:t>Nurses must be vigilant for the possibility of medication errors in the home health care setting, recognizing the associated risk factors. </a:t>
            </a:r>
          </a:p>
          <a:p>
            <a:pPr>
              <a:lnSpc>
                <a:spcPct val="220000"/>
              </a:lnSpc>
            </a:pPr>
            <a:r>
              <a:rPr lang="en-GB" dirty="0">
                <a:latin typeface="Times New Roman" pitchFamily="18" charset="0"/>
                <a:cs typeface="Times New Roman" pitchFamily="18" charset="0"/>
              </a:rPr>
              <a:t>Technology provides many opportunities to improve communication with patients, to provide patients with accurate information, to educate them about their medications, and to monitor medication regimes (Mann et al, 1999</a:t>
            </a:r>
            <a:r>
              <a:rPr lang="en-GB" dirty="0" smtClean="0">
                <a:latin typeface="Times New Roman" pitchFamily="18" charset="0"/>
                <a:cs typeface="Times New Roman" pitchFamily="18" charset="0"/>
              </a:rPr>
              <a:t>).</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255794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a:t>
            </a:r>
            <a:endParaRPr lang="en-GB" dirty="0"/>
          </a:p>
        </p:txBody>
      </p:sp>
      <p:sp>
        <p:nvSpPr>
          <p:cNvPr id="3" name="Content Placeholder 2"/>
          <p:cNvSpPr>
            <a:spLocks noGrp="1"/>
          </p:cNvSpPr>
          <p:nvPr>
            <p:ph idx="1"/>
          </p:nvPr>
        </p:nvSpPr>
        <p:spPr/>
        <p:txBody>
          <a:bodyPr>
            <a:normAutofit fontScale="62500" lnSpcReduction="20000"/>
          </a:bodyPr>
          <a:lstStyle/>
          <a:p>
            <a:pPr>
              <a:lnSpc>
                <a:spcPct val="220000"/>
              </a:lnSpc>
            </a:pPr>
            <a:r>
              <a:rPr lang="en-GB" smtClean="0">
                <a:latin typeface="Times New Roman" pitchFamily="18" charset="0"/>
                <a:cs typeface="Times New Roman" pitchFamily="18" charset="0"/>
              </a:rPr>
              <a:t>Paying </a:t>
            </a:r>
            <a:r>
              <a:rPr lang="en-GB" dirty="0">
                <a:latin typeface="Times New Roman" pitchFamily="18" charset="0"/>
                <a:cs typeface="Times New Roman" pitchFamily="18" charset="0"/>
              </a:rPr>
              <a:t>close attention to at-risk patients is most effective; therefore, accurate documentation and review of medications during each patient encounter is important. </a:t>
            </a:r>
          </a:p>
          <a:p>
            <a:pPr>
              <a:lnSpc>
                <a:spcPct val="220000"/>
              </a:lnSpc>
            </a:pPr>
            <a:r>
              <a:rPr lang="en-GB" dirty="0">
                <a:latin typeface="Times New Roman" pitchFamily="18" charset="0"/>
                <a:cs typeface="Times New Roman" pitchFamily="18" charset="0"/>
              </a:rPr>
              <a:t>Evidence suggests that frequent medication reviews and collaboration with other members of the health care team, especially pharmacists, will help to prevent adverse events associated with poor medication management.</a:t>
            </a:r>
          </a:p>
          <a:p>
            <a:pPr>
              <a:lnSpc>
                <a:spcPct val="220000"/>
              </a:lnSpc>
            </a:pP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255794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Conclusion</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pPr>
            <a:r>
              <a:rPr lang="en-GB" sz="1600" dirty="0">
                <a:latin typeface="Times New Roman" pitchFamily="18" charset="0"/>
                <a:cs typeface="Times New Roman" pitchFamily="18" charset="0"/>
              </a:rPr>
              <a:t>The significant differences between home health care and other types of health care often require interventions tailored to the home health care setting.</a:t>
            </a:r>
          </a:p>
          <a:p>
            <a:pPr>
              <a:lnSpc>
                <a:spcPct val="200000"/>
              </a:lnSpc>
            </a:pPr>
            <a:r>
              <a:rPr lang="en-GB" sz="1600" dirty="0">
                <a:latin typeface="Times New Roman" pitchFamily="18" charset="0"/>
                <a:cs typeface="Times New Roman" pitchFamily="18" charset="0"/>
              </a:rPr>
              <a:t>Home health care clinicians seek to provide high quality, safe care in ways that </a:t>
            </a:r>
            <a:r>
              <a:rPr lang="en-GB" sz="1600" dirty="0" err="1">
                <a:latin typeface="Times New Roman" pitchFamily="18" charset="0"/>
                <a:cs typeface="Times New Roman" pitchFamily="18" charset="0"/>
              </a:rPr>
              <a:t>honor</a:t>
            </a:r>
            <a:r>
              <a:rPr lang="en-GB" sz="1600" dirty="0">
                <a:latin typeface="Times New Roman" pitchFamily="18" charset="0"/>
                <a:cs typeface="Times New Roman" pitchFamily="18" charset="0"/>
              </a:rPr>
              <a:t> patient autonomy and accommodate the individual characteristics of each patient’s home and family.</a:t>
            </a:r>
          </a:p>
          <a:p>
            <a:pPr>
              <a:lnSpc>
                <a:spcPct val="200000"/>
              </a:lnSpc>
            </a:pPr>
            <a:r>
              <a:rPr lang="en-GB" sz="1600" dirty="0">
                <a:latin typeface="Times New Roman" pitchFamily="18" charset="0"/>
                <a:cs typeface="Times New Roman" pitchFamily="18" charset="0"/>
              </a:rPr>
              <a:t>The available evidence suggests that the work environment in which home health care nurses practice may indirectly influence patient outcomes in many areas, and that technology can be used to support positive patient outcomes. </a:t>
            </a:r>
          </a:p>
          <a:p>
            <a:pPr>
              <a:lnSpc>
                <a:spcPct val="200000"/>
              </a:lnSpc>
            </a:pPr>
            <a:r>
              <a:rPr lang="en-GB" sz="1600" dirty="0">
                <a:latin typeface="Times New Roman" pitchFamily="18" charset="0"/>
                <a:cs typeface="Times New Roman" pitchFamily="18" charset="0"/>
              </a:rPr>
              <a:t>Thus, studies that link nurse-related variables to improved care safety and quality are needed, as well as studies that focus directly on patients.</a:t>
            </a:r>
          </a:p>
          <a:p>
            <a:pPr>
              <a:lnSpc>
                <a:spcPct val="200000"/>
              </a:lnSpc>
            </a:pP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1731975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836712"/>
          </a:xfrm>
        </p:spPr>
        <p:txBody>
          <a:bodyPr/>
          <a:lstStyle/>
          <a:p>
            <a:pPr algn="ctr"/>
            <a:r>
              <a:rPr lang="en-GB" sz="4000" dirty="0" smtClean="0">
                <a:latin typeface="Times New Roman" pitchFamily="18" charset="0"/>
                <a:cs typeface="Times New Roman" pitchFamily="18" charset="0"/>
              </a:rPr>
              <a:t>References</a:t>
            </a:r>
            <a:endParaRPr lang="en-GB" sz="4000" dirty="0">
              <a:latin typeface="Times New Roman" pitchFamily="18" charset="0"/>
              <a:cs typeface="Times New Roman" pitchFamily="18" charset="0"/>
            </a:endParaRPr>
          </a:p>
        </p:txBody>
      </p:sp>
      <p:sp>
        <p:nvSpPr>
          <p:cNvPr id="3" name="Content Placeholder 2"/>
          <p:cNvSpPr>
            <a:spLocks noGrp="1"/>
          </p:cNvSpPr>
          <p:nvPr>
            <p:ph idx="1"/>
          </p:nvPr>
        </p:nvSpPr>
        <p:spPr>
          <a:xfrm>
            <a:off x="971600" y="1052736"/>
            <a:ext cx="7725544" cy="5184576"/>
          </a:xfrm>
        </p:spPr>
        <p:txBody>
          <a:bodyPr>
            <a:normAutofit fontScale="85000" lnSpcReduction="10000"/>
          </a:bodyPr>
          <a:lstStyle/>
          <a:p>
            <a:pPr>
              <a:lnSpc>
                <a:spcPct val="200000"/>
              </a:lnSpc>
            </a:pPr>
            <a:r>
              <a:rPr lang="en-GB" sz="1800" dirty="0" err="1">
                <a:latin typeface="Times New Roman" pitchFamily="18" charset="0"/>
                <a:cs typeface="Times New Roman" pitchFamily="18" charset="0"/>
              </a:rPr>
              <a:t>Alexy</a:t>
            </a:r>
            <a:r>
              <a:rPr lang="en-GB" sz="1800" dirty="0">
                <a:latin typeface="Times New Roman" pitchFamily="18" charset="0"/>
                <a:cs typeface="Times New Roman" pitchFamily="18" charset="0"/>
              </a:rPr>
              <a:t> B, &amp; Coleman, R. (2001). Brown S. Home health care and client outcomes. Home </a:t>
            </a:r>
            <a:r>
              <a:rPr lang="en-GB" sz="1800" dirty="0" err="1">
                <a:latin typeface="Times New Roman" pitchFamily="18" charset="0"/>
                <a:cs typeface="Times New Roman" pitchFamily="18" charset="0"/>
              </a:rPr>
              <a:t>Healthc</a:t>
            </a:r>
            <a:r>
              <a:rPr lang="en-GB" sz="1800" dirty="0">
                <a:latin typeface="Times New Roman" pitchFamily="18" charset="0"/>
                <a:cs typeface="Times New Roman" pitchFamily="18" charset="0"/>
              </a:rPr>
              <a:t> Nurse. 19:233–9.</a:t>
            </a:r>
          </a:p>
          <a:p>
            <a:pPr>
              <a:lnSpc>
                <a:spcPct val="200000"/>
              </a:lnSpc>
            </a:pPr>
            <a:r>
              <a:rPr lang="en-GB" sz="1800" dirty="0" err="1">
                <a:latin typeface="Times New Roman" pitchFamily="18" charset="0"/>
                <a:cs typeface="Times New Roman" pitchFamily="18" charset="0"/>
              </a:rPr>
              <a:t>Ellenbecker,H</a:t>
            </a:r>
            <a:r>
              <a:rPr lang="en-GB" sz="1800" dirty="0">
                <a:latin typeface="Times New Roman" pitchFamily="18" charset="0"/>
                <a:cs typeface="Times New Roman" pitchFamily="18" charset="0"/>
              </a:rPr>
              <a:t>.  Frazier., C, &amp; </a:t>
            </a:r>
            <a:r>
              <a:rPr lang="en-GB" sz="1800" dirty="0" err="1">
                <a:latin typeface="Times New Roman" pitchFamily="18" charset="0"/>
                <a:cs typeface="Times New Roman" pitchFamily="18" charset="0"/>
              </a:rPr>
              <a:t>Verney</a:t>
            </a:r>
            <a:r>
              <a:rPr lang="en-GB" sz="1800" dirty="0">
                <a:latin typeface="Times New Roman" pitchFamily="18" charset="0"/>
                <a:cs typeface="Times New Roman" pitchFamily="18" charset="0"/>
              </a:rPr>
              <a:t>,  S. (2004). Nurses’ Observations and Experiences of Problems And Adverse Effects Of Medication Management In Home Health Care. </a:t>
            </a:r>
            <a:r>
              <a:rPr lang="en-GB" sz="1800" dirty="0" err="1">
                <a:latin typeface="Times New Roman" pitchFamily="18" charset="0"/>
                <a:cs typeface="Times New Roman" pitchFamily="18" charset="0"/>
              </a:rPr>
              <a:t>Geriatr</a:t>
            </a:r>
            <a:r>
              <a:rPr lang="en-GB" sz="1800" dirty="0">
                <a:latin typeface="Times New Roman" pitchFamily="18" charset="0"/>
                <a:cs typeface="Times New Roman" pitchFamily="18" charset="0"/>
              </a:rPr>
              <a:t> </a:t>
            </a:r>
            <a:r>
              <a:rPr lang="en-GB" sz="1800" dirty="0" err="1">
                <a:latin typeface="Times New Roman" pitchFamily="18" charset="0"/>
                <a:cs typeface="Times New Roman" pitchFamily="18" charset="0"/>
              </a:rPr>
              <a:t>Nurs</a:t>
            </a:r>
            <a:r>
              <a:rPr lang="en-GB" sz="1800" dirty="0">
                <a:latin typeface="Times New Roman" pitchFamily="18" charset="0"/>
                <a:cs typeface="Times New Roman" pitchFamily="18" charset="0"/>
              </a:rPr>
              <a:t>. 225(3):164–70.</a:t>
            </a:r>
          </a:p>
          <a:p>
            <a:pPr>
              <a:lnSpc>
                <a:spcPct val="200000"/>
              </a:lnSpc>
            </a:pPr>
            <a:r>
              <a:rPr lang="en-GB" sz="1800" dirty="0" smtClean="0">
                <a:latin typeface="Times New Roman" pitchFamily="18" charset="0"/>
                <a:cs typeface="Times New Roman" pitchFamily="18" charset="0"/>
              </a:rPr>
              <a:t>Mann, C</a:t>
            </a:r>
            <a:r>
              <a:rPr lang="en-GB" sz="1800" dirty="0">
                <a:latin typeface="Times New Roman" pitchFamily="18" charset="0"/>
                <a:cs typeface="Times New Roman" pitchFamily="18" charset="0"/>
              </a:rPr>
              <a:t>, </a:t>
            </a:r>
            <a:r>
              <a:rPr lang="en-GB" sz="1800" dirty="0" err="1" smtClean="0">
                <a:latin typeface="Times New Roman" pitchFamily="18" charset="0"/>
                <a:cs typeface="Times New Roman" pitchFamily="18" charset="0"/>
              </a:rPr>
              <a:t>Ottenbacher</a:t>
            </a:r>
            <a:r>
              <a:rPr lang="en-GB" sz="1800" dirty="0" smtClean="0">
                <a:latin typeface="Times New Roman" pitchFamily="18" charset="0"/>
                <a:cs typeface="Times New Roman" pitchFamily="18" charset="0"/>
              </a:rPr>
              <a:t>, J</a:t>
            </a:r>
            <a:r>
              <a:rPr lang="en-GB" sz="1800" dirty="0">
                <a:latin typeface="Times New Roman" pitchFamily="18" charset="0"/>
                <a:cs typeface="Times New Roman" pitchFamily="18" charset="0"/>
              </a:rPr>
              <a:t>, </a:t>
            </a:r>
            <a:r>
              <a:rPr lang="en-GB" sz="1800" dirty="0" smtClean="0">
                <a:latin typeface="Times New Roman" pitchFamily="18" charset="0"/>
                <a:cs typeface="Times New Roman" pitchFamily="18" charset="0"/>
              </a:rPr>
              <a:t>… </a:t>
            </a:r>
            <a:r>
              <a:rPr lang="en-GB" sz="1800" dirty="0" err="1" smtClean="0">
                <a:latin typeface="Times New Roman" pitchFamily="18" charset="0"/>
                <a:cs typeface="Times New Roman" pitchFamily="18" charset="0"/>
              </a:rPr>
              <a:t>Fraas</a:t>
            </a:r>
            <a:r>
              <a:rPr lang="en-GB" sz="1800" dirty="0" smtClean="0">
                <a:latin typeface="Times New Roman" pitchFamily="18" charset="0"/>
                <a:cs typeface="Times New Roman" pitchFamily="18" charset="0"/>
              </a:rPr>
              <a:t> , L. </a:t>
            </a:r>
            <a:r>
              <a:rPr lang="en-GB" sz="1800" dirty="0">
                <a:latin typeface="Times New Roman" pitchFamily="18" charset="0"/>
                <a:cs typeface="Times New Roman" pitchFamily="18" charset="0"/>
              </a:rPr>
              <a:t>(1999). Effectiveness of Assistive Technology and Environmental Interventions in Maintaining Independence and Reducing Home Health Care Costs For The Frail Elderly. A Randomized Controlled Trial. Arch </a:t>
            </a:r>
            <a:r>
              <a:rPr lang="en-GB" sz="1800" dirty="0" err="1">
                <a:latin typeface="Times New Roman" pitchFamily="18" charset="0"/>
                <a:cs typeface="Times New Roman" pitchFamily="18" charset="0"/>
              </a:rPr>
              <a:t>Fam</a:t>
            </a:r>
            <a:r>
              <a:rPr lang="en-GB" sz="1800" dirty="0">
                <a:latin typeface="Times New Roman" pitchFamily="18" charset="0"/>
                <a:cs typeface="Times New Roman" pitchFamily="18" charset="0"/>
              </a:rPr>
              <a:t> Med. 8:210–7.</a:t>
            </a:r>
          </a:p>
          <a:p>
            <a:pPr>
              <a:lnSpc>
                <a:spcPct val="200000"/>
              </a:lnSpc>
            </a:pPr>
            <a:r>
              <a:rPr lang="en-GB" sz="1800" dirty="0">
                <a:latin typeface="Times New Roman" pitchFamily="18" charset="0"/>
                <a:cs typeface="Times New Roman" pitchFamily="18" charset="0"/>
              </a:rPr>
              <a:t>Taft, H., Pierce., A, &amp; Gallo, L. (2005). From hospital to home and back again: a study in hospital admissions and deaths for homecare patients. Home Health Care Management and Practice. 17:467–80.</a:t>
            </a:r>
          </a:p>
          <a:p>
            <a:pPr>
              <a:lnSpc>
                <a:spcPct val="200000"/>
              </a:lnSpc>
            </a:pPr>
            <a:endParaRPr lang="en-GB" sz="1800" dirty="0">
              <a:latin typeface="Times New Roman" pitchFamily="18" charset="0"/>
              <a:cs typeface="Times New Roman" pitchFamily="18" charset="0"/>
            </a:endParaRPr>
          </a:p>
        </p:txBody>
      </p:sp>
    </p:spTree>
    <p:extLst>
      <p:ext uri="{BB962C8B-B14F-4D97-AF65-F5344CB8AC3E}">
        <p14:creationId xmlns:p14="http://schemas.microsoft.com/office/powerpoint/2010/main" val="15563465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35</TotalTime>
  <Words>681</Words>
  <Application>Microsoft Office PowerPoint</Application>
  <PresentationFormat>On-screen Show (4:3)</PresentationFormat>
  <Paragraphs>33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Solstice</vt:lpstr>
      <vt:lpstr>Issues in Evidence Based Nursing</vt:lpstr>
      <vt:lpstr>Introduction</vt:lpstr>
      <vt:lpstr>Issue: Patient’s Access to Quality Care</vt:lpstr>
      <vt:lpstr>Issue: Patient’s Access to Quality Care</vt:lpstr>
      <vt:lpstr>Recommendation</vt:lpstr>
      <vt:lpstr>Recommendation</vt:lpstr>
      <vt:lpstr>Conclusion</vt:lpstr>
      <vt:lpstr>References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Evidence Based Nursing</dc:title>
  <dc:creator>User</dc:creator>
  <cp:lastModifiedBy>User</cp:lastModifiedBy>
  <cp:revision>7</cp:revision>
  <dcterms:created xsi:type="dcterms:W3CDTF">2018-11-09T09:53:51Z</dcterms:created>
  <dcterms:modified xsi:type="dcterms:W3CDTF">2018-11-09T18:39:51Z</dcterms:modified>
</cp:coreProperties>
</file>